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4"/>
    <p:sldMasterId id="2147483675" r:id="rId5"/>
  </p:sldMasterIdLst>
  <p:notesMasterIdLst>
    <p:notesMasterId r:id="rId28"/>
  </p:notesMasterIdLst>
  <p:sldIdLst>
    <p:sldId id="256" r:id="rId6"/>
    <p:sldId id="258" r:id="rId7"/>
    <p:sldId id="259" r:id="rId8"/>
    <p:sldId id="260" r:id="rId9"/>
    <p:sldId id="257" r:id="rId10"/>
    <p:sldId id="276" r:id="rId11"/>
    <p:sldId id="261" r:id="rId12"/>
    <p:sldId id="262" r:id="rId13"/>
    <p:sldId id="263" r:id="rId14"/>
    <p:sldId id="264" r:id="rId15"/>
    <p:sldId id="265" r:id="rId16"/>
    <p:sldId id="273" r:id="rId17"/>
    <p:sldId id="266" r:id="rId18"/>
    <p:sldId id="267" r:id="rId19"/>
    <p:sldId id="268" r:id="rId20"/>
    <p:sldId id="269" r:id="rId21"/>
    <p:sldId id="270" r:id="rId22"/>
    <p:sldId id="275" r:id="rId23"/>
    <p:sldId id="277" r:id="rId24"/>
    <p:sldId id="274" r:id="rId25"/>
    <p:sldId id="271" r:id="rId26"/>
    <p:sldId id="272" r:id="rId27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59" autoAdjust="0"/>
    <p:restoredTop sz="94660"/>
  </p:normalViewPr>
  <p:slideViewPr>
    <p:cSldViewPr snapToGrid="0">
      <p:cViewPr varScale="1">
        <p:scale>
          <a:sx n="62" d="100"/>
          <a:sy n="62" d="100"/>
        </p:scale>
        <p:origin x="8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71CCE1-A865-4CD1-AB67-3A5341EB87DB}" type="datetimeFigureOut">
              <a:rPr lang="nl-BE" smtClean="0"/>
              <a:t>18/08/2022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31A690-6AFE-4F09-AD88-BC60648B284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44069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31A690-6AFE-4F09-AD88-BC60648B2847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38129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79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"/>
    </mc:Choice>
    <mc:Fallback xmlns="">
      <p:transition advClick="0" advTm="6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68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"/>
    </mc:Choice>
    <mc:Fallback xmlns="">
      <p:transition advClick="0" advTm="6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71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"/>
    </mc:Choice>
    <mc:Fallback xmlns="">
      <p:transition advClick="0" advTm="6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9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"/>
    </mc:Choice>
    <mc:Fallback xmlns="">
      <p:transition advClick="0" advTm="6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3C04E684-10F4-4CC3-A0B9-F03AA7BE37CF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417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" advClick="0" advTm="60"/>
    </mc:Choice>
    <mc:Fallback>
      <p:transition advClick="0" advTm="6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80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"/>
    </mc:Choice>
    <mc:Fallback xmlns="">
      <p:transition advClick="0" advTm="6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C04E684-10F4-4CC3-A0B9-F03AA7BE37CF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4141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" advClick="0" advTm="60"/>
    </mc:Choice>
    <mc:Fallback>
      <p:transition advClick="0" advTm="6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94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"/>
    </mc:Choice>
    <mc:Fallback xmlns="">
      <p:transition advClick="0" advTm="6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02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"/>
    </mc:Choice>
    <mc:Fallback xmlns="">
      <p:transition advClick="0" advTm="6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57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"/>
    </mc:Choice>
    <mc:Fallback xmlns="">
      <p:transition advClick="0" advTm="6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20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"/>
    </mc:Choice>
    <mc:Fallback xmlns="">
      <p:transition advClick="0" advTm="6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9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"/>
    </mc:Choice>
    <mc:Fallback xmlns="">
      <p:transition advClick="0" advTm="6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6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"/>
    </mc:Choice>
    <mc:Fallback xmlns="">
      <p:transition advClick="0" advTm="6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3C04E684-10F4-4CC3-A0B9-F03AA7BE37CF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3424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"/>
    </mc:Choice>
    <mc:Fallback xmlns="">
      <p:transition advClick="0" advTm="6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32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"/>
    </mc:Choice>
    <mc:Fallback xmlns="">
      <p:transition advClick="0" advTm="6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3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"/>
    </mc:Choice>
    <mc:Fallback xmlns="">
      <p:transition advClick="0" advTm="6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4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"/>
    </mc:Choice>
    <mc:Fallback xmlns="">
      <p:transition advClick="0" advTm="6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12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"/>
    </mc:Choice>
    <mc:Fallback xmlns="">
      <p:transition advClick="0" advTm="6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0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"/>
    </mc:Choice>
    <mc:Fallback xmlns="">
      <p:transition advClick="0" advTm="6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73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"/>
    </mc:Choice>
    <mc:Fallback xmlns="">
      <p:transition advClick="0" advTm="6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84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"/>
    </mc:Choice>
    <mc:Fallback xmlns="">
      <p:transition advClick="0" advTm="6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13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"/>
    </mc:Choice>
    <mc:Fallback xmlns="">
      <p:transition advClick="0" advTm="6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47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"/>
    </mc:Choice>
    <mc:Fallback xmlns="">
      <p:transition advClick="0" advTm="6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094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67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8" r:id="rId12"/>
  </p:sldLayoutIdLst>
  <mc:AlternateContent xmlns:mc="http://schemas.openxmlformats.org/markup-compatibility/2006" xmlns:p14="http://schemas.microsoft.com/office/powerpoint/2010/main">
    <mc:Choice Requires="p14">
      <p:transition p14:dur="10" advClick="0" advTm="60"/>
    </mc:Choice>
    <mc:Fallback xmlns="">
      <p:transition advClick="0" advTm="6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81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60"/>
    </mc:Choice>
    <mc:Fallback xmlns="">
      <p:transition advClick="0" advTm="6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.png"/><Relationship Id="rId5" Type="http://schemas.openxmlformats.org/officeDocument/2006/relationships/hyperlink" Target="https://www.deleesbeesten.be/" TargetMode="External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BCB4B5F-33CD-C1A8-5DE4-A403CFCD12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8" y="643467"/>
            <a:ext cx="4620584" cy="4567137"/>
          </a:xfrm>
        </p:spPr>
        <p:txBody>
          <a:bodyPr>
            <a:normAutofit/>
          </a:bodyPr>
          <a:lstStyle/>
          <a:p>
            <a:r>
              <a:rPr lang="nl-BE" dirty="0"/>
              <a:t>Jongeren @ de bib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FA733A1-1897-09CC-AB3E-FCD83436B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5277684"/>
            <a:ext cx="4620584" cy="775494"/>
          </a:xfrm>
        </p:spPr>
        <p:txBody>
          <a:bodyPr>
            <a:normAutofit/>
          </a:bodyPr>
          <a:lstStyle/>
          <a:p>
            <a:r>
              <a:rPr lang="nl-BE" dirty="0"/>
              <a:t>Door: Kim van herpe</a:t>
            </a:r>
          </a:p>
        </p:txBody>
      </p:sp>
      <p:pic>
        <p:nvPicPr>
          <p:cNvPr id="14" name="Picture 3" descr="Afbeelding met tekst, plank, boek, binnen&#10;&#10;Automatisch gegenereerde beschrijving">
            <a:extLst>
              <a:ext uri="{FF2B5EF4-FFF2-40B4-BE49-F238E27FC236}">
                <a16:creationId xmlns:a16="http://schemas.microsoft.com/office/drawing/2014/main" id="{83A34301-4897-5E84-7DEB-950B25A05D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2" r="20980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E581921-ED4A-26E1-FD12-174E9D0B89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5620" y="245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36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">
        <p:fade/>
      </p:transition>
    </mc:Choice>
    <mc:Fallback>
      <p:transition spd="med" advClick="0" advTm="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E59C6F-0D9F-C61A-5AA8-47933A1D8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4.3 Inhoud van de vorming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FB26D0-E414-0AFE-66EB-CBE137F87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sz="3600" dirty="0"/>
              <a:t>Hoe kijken kinderen naar een boek?</a:t>
            </a:r>
          </a:p>
          <a:p>
            <a:r>
              <a:rPr lang="nl-BE" sz="3600" dirty="0"/>
              <a:t>interactief voorlezen</a:t>
            </a:r>
          </a:p>
          <a:p>
            <a:r>
              <a:rPr lang="nl-BE" sz="3600" dirty="0"/>
              <a:t>verhaal leven geven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CE8382A-33A9-B790-40AD-9C056E5684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9920" y="3314726"/>
            <a:ext cx="4351020" cy="2900680"/>
          </a:xfrm>
          <a:prstGeom prst="rect">
            <a:avLst/>
          </a:prstGeom>
        </p:spPr>
      </p:pic>
      <p:pic>
        <p:nvPicPr>
          <p:cNvPr id="5" name="Inhoud van de vorming">
            <a:hlinkClick r:id="" action="ppaction://media"/>
            <a:extLst>
              <a:ext uri="{FF2B5EF4-FFF2-40B4-BE49-F238E27FC236}">
                <a16:creationId xmlns:a16="http://schemas.microsoft.com/office/drawing/2014/main" id="{C70991F8-9D61-8B36-D68A-AC6BAE898E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1878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88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"/>
    </mc:Choice>
    <mc:Fallback>
      <p:transition advClick="0" advTm="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5C4A43-1636-322C-1FCA-404AF5F8F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4.4 Dag van de vorming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1C651B-60B6-8602-60C3-B5285C83B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14322"/>
            <a:ext cx="10058400" cy="3931920"/>
          </a:xfrm>
        </p:spPr>
        <p:txBody>
          <a:bodyPr>
            <a:normAutofit lnSpcReduction="10000"/>
          </a:bodyPr>
          <a:lstStyle/>
          <a:p>
            <a:r>
              <a:rPr lang="nl-BE" sz="3600" dirty="0"/>
              <a:t>16/05/2022</a:t>
            </a:r>
          </a:p>
          <a:p>
            <a:r>
              <a:rPr lang="nl-BE" sz="3600" dirty="0"/>
              <a:t>kringgesprek</a:t>
            </a:r>
          </a:p>
          <a:p>
            <a:r>
              <a:rPr lang="nl-BE" sz="3600" dirty="0"/>
              <a:t>Tania Poppe leest voor</a:t>
            </a:r>
          </a:p>
          <a:p>
            <a:r>
              <a:rPr lang="nl-BE" sz="3600" dirty="0"/>
              <a:t>Wat valt op?</a:t>
            </a:r>
          </a:p>
          <a:p>
            <a:r>
              <a:rPr lang="nl-BE" sz="3600" dirty="0"/>
              <a:t>stemgebruik en beweging</a:t>
            </a:r>
          </a:p>
          <a:p>
            <a:r>
              <a:rPr lang="nl-BE" sz="3600" dirty="0"/>
              <a:t>de praktijk: voorlezen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EF46275-053E-B7D5-8B02-3D0997ED6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200" y="2114322"/>
            <a:ext cx="3566160" cy="4101084"/>
          </a:xfrm>
          <a:prstGeom prst="rect">
            <a:avLst/>
          </a:prstGeom>
        </p:spPr>
      </p:pic>
      <p:pic>
        <p:nvPicPr>
          <p:cNvPr id="5" name="Dag van de vorming">
            <a:hlinkClick r:id="" action="ppaction://media"/>
            <a:extLst>
              <a:ext uri="{FF2B5EF4-FFF2-40B4-BE49-F238E27FC236}">
                <a16:creationId xmlns:a16="http://schemas.microsoft.com/office/drawing/2014/main" id="{26CA634D-0E22-4D6A-7437-50C34364F1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1878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309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"/>
    </mc:Choice>
    <mc:Fallback>
      <p:transition advClick="0" advTm="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993CD3-626A-F210-899F-7BB4A0C28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4.4 Dag van de vorming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A86E203-F4CA-E4BD-4D52-750535928A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sz="3600" dirty="0"/>
              <a:t>theatermethodieken</a:t>
            </a:r>
          </a:p>
          <a:p>
            <a:r>
              <a:rPr lang="nl-BE" sz="3600" dirty="0"/>
              <a:t>inleven in de personages</a:t>
            </a:r>
          </a:p>
          <a:p>
            <a:r>
              <a:rPr lang="nl-BE" sz="3600" dirty="0"/>
              <a:t>beweging</a:t>
            </a:r>
          </a:p>
          <a:p>
            <a:r>
              <a:rPr lang="nl-BE" sz="3600" dirty="0"/>
              <a:t>stemgebruik</a:t>
            </a:r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717945B-8628-BE5C-06A3-631837BAC7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3425" y="4387215"/>
            <a:ext cx="2771775" cy="1647825"/>
          </a:xfrm>
          <a:prstGeom prst="rect">
            <a:avLst/>
          </a:prstGeom>
        </p:spPr>
      </p:pic>
      <p:pic>
        <p:nvPicPr>
          <p:cNvPr id="5" name="De dag van de vorming">
            <a:hlinkClick r:id="" action="ppaction://media"/>
            <a:extLst>
              <a:ext uri="{FF2B5EF4-FFF2-40B4-BE49-F238E27FC236}">
                <a16:creationId xmlns:a16="http://schemas.microsoft.com/office/drawing/2014/main" id="{A40660A0-FBD7-8E32-7F24-D46D679834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2133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176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"/>
    </mc:Choice>
    <mc:Fallback>
      <p:transition advClick="0" advTm="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042D69-E649-5EB4-664E-75B966C90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5. Het project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3E3CD06-23CF-1461-149F-58A4EE7555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2257" y="2106549"/>
            <a:ext cx="6547485" cy="3928491"/>
          </a:xfrm>
          <a:prstGeom prst="rect">
            <a:avLst/>
          </a:prstGeom>
        </p:spPr>
      </p:pic>
      <p:pic>
        <p:nvPicPr>
          <p:cNvPr id="3" name="Het project">
            <a:hlinkClick r:id="" action="ppaction://media"/>
            <a:extLst>
              <a:ext uri="{FF2B5EF4-FFF2-40B4-BE49-F238E27FC236}">
                <a16:creationId xmlns:a16="http://schemas.microsoft.com/office/drawing/2014/main" id="{A4815E55-6BF4-FF1C-5664-8A66EDCF90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2628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861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"/>
    </mc:Choice>
    <mc:Fallback>
      <p:transition advClick="0" advTm="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F1FD3A-B8D7-6A83-5C80-F61E81C71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5.1 De voorbereiding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CB133AF-081D-F1D1-8202-6786589626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BE" sz="3600" dirty="0"/>
              <a:t>noden van de bib</a:t>
            </a:r>
          </a:p>
          <a:p>
            <a:r>
              <a:rPr lang="nl-BE" sz="3600" dirty="0"/>
              <a:t>georganiseerde activiteiten</a:t>
            </a:r>
          </a:p>
          <a:p>
            <a:r>
              <a:rPr lang="nl-BE" sz="3600" dirty="0"/>
              <a:t>gluren bij de buren</a:t>
            </a:r>
          </a:p>
          <a:p>
            <a:r>
              <a:rPr lang="nl-BE" sz="3600" dirty="0"/>
              <a:t>ideeën</a:t>
            </a:r>
          </a:p>
          <a:p>
            <a:r>
              <a:rPr lang="nl-BE" sz="3600" dirty="0"/>
              <a:t>keuze maken</a:t>
            </a:r>
          </a:p>
          <a:p>
            <a:r>
              <a:rPr lang="nl-BE" sz="3600" dirty="0"/>
              <a:t>planning en voorbereiding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2676077-6FC9-C0C4-EDBA-B0A970FFF6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3315" y="3063240"/>
            <a:ext cx="3953034" cy="2636520"/>
          </a:xfrm>
          <a:prstGeom prst="rect">
            <a:avLst/>
          </a:prstGeom>
        </p:spPr>
      </p:pic>
      <p:pic>
        <p:nvPicPr>
          <p:cNvPr id="5" name="De voorbereiding">
            <a:hlinkClick r:id="" action="ppaction://media"/>
            <a:extLst>
              <a:ext uri="{FF2B5EF4-FFF2-40B4-BE49-F238E27FC236}">
                <a16:creationId xmlns:a16="http://schemas.microsoft.com/office/drawing/2014/main" id="{404F0EDD-D0EA-B6F8-E440-F6CBC1B790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1129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993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"/>
    </mc:Choice>
    <mc:Fallback>
      <p:transition advClick="0" advTm="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334103-F6E0-8A7F-3DC6-07CEAEC1C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5.2 De planning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841B6E2-6CA8-1BF2-3870-E70C0DB6BC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sz="3600" dirty="0"/>
              <a:t>projectfiche</a:t>
            </a:r>
          </a:p>
          <a:p>
            <a:r>
              <a:rPr lang="nl-BE" sz="3600" dirty="0"/>
              <a:t>WBS en WBS-lijst</a:t>
            </a:r>
          </a:p>
          <a:p>
            <a:r>
              <a:rPr lang="nl-BE" sz="3600" dirty="0"/>
              <a:t>actieplan</a:t>
            </a:r>
          </a:p>
          <a:p>
            <a:r>
              <a:rPr lang="nl-BE" sz="3600" dirty="0"/>
              <a:t>communicatieplan</a:t>
            </a:r>
          </a:p>
          <a:p>
            <a:r>
              <a:rPr lang="nl-BE" sz="3600" dirty="0"/>
              <a:t>uitvoering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0EB0090-F053-6DC5-D828-E93A08B5E5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50" t="29360" r="13250" b="11982"/>
          <a:stretch/>
        </p:blipFill>
        <p:spPr>
          <a:xfrm>
            <a:off x="6096000" y="3769391"/>
            <a:ext cx="5562600" cy="2446015"/>
          </a:xfrm>
          <a:prstGeom prst="rect">
            <a:avLst/>
          </a:prstGeom>
        </p:spPr>
      </p:pic>
      <p:pic>
        <p:nvPicPr>
          <p:cNvPr id="6" name="De planning">
            <a:hlinkClick r:id="" action="ppaction://media"/>
            <a:extLst>
              <a:ext uri="{FF2B5EF4-FFF2-40B4-BE49-F238E27FC236}">
                <a16:creationId xmlns:a16="http://schemas.microsoft.com/office/drawing/2014/main" id="{96B1974F-2E1F-E650-54B2-681F866EFD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2133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911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"/>
    </mc:Choice>
    <mc:Fallback>
      <p:transition advClick="0" advTm="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EE5B95-B5DE-8B42-5091-B83545017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5.3 Introductiespel: Cluedo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3F71176-5A95-7EA0-C4A7-5A2E393E3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sz="3600" dirty="0"/>
              <a:t>eerste middelbaar</a:t>
            </a:r>
          </a:p>
          <a:p>
            <a:r>
              <a:rPr lang="nl-BE" sz="3600" dirty="0"/>
              <a:t>Cluedo</a:t>
            </a:r>
          </a:p>
          <a:p>
            <a:r>
              <a:rPr lang="nl-BE" sz="3600" dirty="0"/>
              <a:t>detectives </a:t>
            </a:r>
          </a:p>
          <a:p>
            <a:r>
              <a:rPr lang="nl-BE" sz="3600" dirty="0"/>
              <a:t>groepjes </a:t>
            </a:r>
          </a:p>
          <a:p>
            <a:r>
              <a:rPr lang="nl-BE" sz="3600" dirty="0"/>
              <a:t>mysterie oplossen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A2B197E-C221-89A9-2A18-F119375D1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5137" y="1712467"/>
            <a:ext cx="4919663" cy="4502939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EB26547-4C03-89F9-7EE2-52A3C55C26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2133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26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"/>
    </mc:Choice>
    <mc:Fallback>
      <p:transition advClick="0" advTm="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4A3177-85F1-E5D9-A3C7-2D8B23390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5.4 De inhoud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8348D2E-19D9-2F50-2851-FB972EC5C8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BE" sz="3600" dirty="0"/>
              <a:t>dossier met inhoud en opdrachten</a:t>
            </a:r>
          </a:p>
          <a:p>
            <a:r>
              <a:rPr lang="nl-BE" sz="3600" dirty="0"/>
              <a:t>ZIZO</a:t>
            </a:r>
          </a:p>
          <a:p>
            <a:r>
              <a:rPr lang="nl-BE" sz="3600" dirty="0"/>
              <a:t>krantenarchief  en catalogus</a:t>
            </a:r>
          </a:p>
          <a:p>
            <a:r>
              <a:rPr lang="nl-BE" sz="3600" dirty="0"/>
              <a:t>fictie jeugd</a:t>
            </a:r>
          </a:p>
          <a:p>
            <a:r>
              <a:rPr lang="nl-BE" sz="3600" dirty="0"/>
              <a:t>non-fictie volwassenen</a:t>
            </a:r>
          </a:p>
          <a:p>
            <a:r>
              <a:rPr lang="nl-BE" sz="3600" dirty="0"/>
              <a:t>graphic novels</a:t>
            </a:r>
          </a:p>
          <a:p>
            <a:r>
              <a:rPr lang="nl-BE" sz="3600" dirty="0"/>
              <a:t>magazijn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61B328E-C5FA-EF58-E5F3-6681D7E9BC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266467"/>
            <a:ext cx="4206240" cy="3154680"/>
          </a:xfrm>
          <a:prstGeom prst="rect">
            <a:avLst/>
          </a:prstGeom>
        </p:spPr>
      </p:pic>
      <p:pic>
        <p:nvPicPr>
          <p:cNvPr id="4" name="De inhoud">
            <a:hlinkClick r:id="" action="ppaction://media"/>
            <a:extLst>
              <a:ext uri="{FF2B5EF4-FFF2-40B4-BE49-F238E27FC236}">
                <a16:creationId xmlns:a16="http://schemas.microsoft.com/office/drawing/2014/main" id="{3213460C-FC9D-70A2-9FED-345B00159F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2628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846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"/>
    </mc:Choice>
    <mc:Fallback>
      <p:transition advClick="0" advTm="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D4DAAF-58FB-2AEE-839C-376E1AB24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6. De werkplek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5AA984-A6C9-578A-72D1-32AC5DBFFB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sz="3200" dirty="0"/>
              <a:t>voorbereidingen</a:t>
            </a:r>
          </a:p>
          <a:p>
            <a:r>
              <a:rPr lang="nl-BE" sz="3200" dirty="0"/>
              <a:t>toffe collega’s</a:t>
            </a:r>
          </a:p>
          <a:p>
            <a:r>
              <a:rPr lang="nl-BE" sz="3200" dirty="0"/>
              <a:t>veel kansen</a:t>
            </a:r>
          </a:p>
          <a:p>
            <a:r>
              <a:rPr lang="nl-BE" sz="3200" dirty="0"/>
              <a:t>veel geleerd</a:t>
            </a:r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51E3FBE-0733-924E-B3D7-63DA71C8F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0779" y="2511040"/>
            <a:ext cx="3116080" cy="3116080"/>
          </a:xfrm>
          <a:prstGeom prst="rect">
            <a:avLst/>
          </a:prstGeom>
        </p:spPr>
      </p:pic>
      <p:pic>
        <p:nvPicPr>
          <p:cNvPr id="5" name="De werkplek">
            <a:hlinkClick r:id="" action="ppaction://media"/>
            <a:extLst>
              <a:ext uri="{FF2B5EF4-FFF2-40B4-BE49-F238E27FC236}">
                <a16:creationId xmlns:a16="http://schemas.microsoft.com/office/drawing/2014/main" id="{E3CE4D36-77EC-0F87-59CC-20F0CF96DB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3377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619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"/>
    </mc:Choice>
    <mc:Fallback>
      <p:transition advClick="0" advTm="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B57E05-D125-E698-CEAE-F1A068164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6. De werkplek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D24D8B0-8C25-012A-4768-6233E1A38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sz="3200" dirty="0"/>
              <a:t>motivatie zoeken</a:t>
            </a:r>
          </a:p>
          <a:p>
            <a:r>
              <a:rPr lang="nl-BE" sz="3200" dirty="0"/>
              <a:t>beginfase project </a:t>
            </a:r>
          </a:p>
          <a:p>
            <a:r>
              <a:rPr lang="nl-BE" sz="3200" dirty="0"/>
              <a:t>communicatie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EBD1E83-9136-8247-C37F-EECAB36499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0504" y="2803161"/>
            <a:ext cx="4761875" cy="3571406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66D3827-C502-8CF8-E77A-CC35AE4EEC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3377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497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"/>
    </mc:Choice>
    <mc:Fallback>
      <p:transition advClick="0" advTm="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553295-B79D-A164-C6B6-C59515469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Inhoud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1250B2F-75A9-328B-805A-0DC64B802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5029200" cy="3931920"/>
          </a:xfrm>
        </p:spPr>
        <p:txBody>
          <a:bodyPr>
            <a:normAutofit/>
          </a:bodyPr>
          <a:lstStyle/>
          <a:p>
            <a:r>
              <a:rPr lang="nl-BE" sz="2400" dirty="0"/>
              <a:t>1. Introductie</a:t>
            </a:r>
          </a:p>
          <a:p>
            <a:r>
              <a:rPr lang="nl-BE" sz="2400" dirty="0"/>
              <a:t>2. Doelstellingen</a:t>
            </a:r>
          </a:p>
          <a:p>
            <a:r>
              <a:rPr lang="nl-BE" sz="2400" dirty="0"/>
              <a:t>3. De bibliotheek</a:t>
            </a:r>
          </a:p>
          <a:p>
            <a:r>
              <a:rPr lang="nl-BE" sz="2400" dirty="0"/>
              <a:t>4. De vorming</a:t>
            </a:r>
          </a:p>
          <a:p>
            <a:pPr lvl="1"/>
            <a:r>
              <a:rPr lang="nl-BE" sz="2400" dirty="0"/>
              <a:t>4.1 De voorbereiding</a:t>
            </a:r>
          </a:p>
          <a:p>
            <a:pPr lvl="1"/>
            <a:r>
              <a:rPr lang="nl-BE" sz="2400" dirty="0"/>
              <a:t>4.2 De vorming</a:t>
            </a:r>
          </a:p>
          <a:p>
            <a:pPr lvl="1"/>
            <a:r>
              <a:rPr lang="nl-BE" sz="2400" dirty="0"/>
              <a:t>4.3 Inhoud van de vorming</a:t>
            </a:r>
          </a:p>
          <a:p>
            <a:pPr lvl="1"/>
            <a:r>
              <a:rPr lang="nl-BE" sz="2400" dirty="0"/>
              <a:t>Dag van de vorming</a:t>
            </a:r>
          </a:p>
          <a:p>
            <a:pPr marL="274320" lvl="1" indent="0">
              <a:buNone/>
            </a:pPr>
            <a:endParaRPr lang="nl-BE" dirty="0"/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84DC5DF1-D9F5-F01C-9D79-47C218531132}"/>
              </a:ext>
            </a:extLst>
          </p:cNvPr>
          <p:cNvSpPr txBox="1">
            <a:spLocks/>
          </p:cNvSpPr>
          <p:nvPr/>
        </p:nvSpPr>
        <p:spPr>
          <a:xfrm>
            <a:off x="7260238" y="2103120"/>
            <a:ext cx="3864964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2400" dirty="0"/>
              <a:t>5. Het project</a:t>
            </a:r>
          </a:p>
          <a:p>
            <a:pPr lvl="1"/>
            <a:r>
              <a:rPr lang="nl-BE" sz="2400" dirty="0"/>
              <a:t>5.1 De voorbereiding</a:t>
            </a:r>
          </a:p>
          <a:p>
            <a:pPr lvl="1"/>
            <a:r>
              <a:rPr lang="nl-BE" sz="2400" dirty="0"/>
              <a:t>5.2 De planning</a:t>
            </a:r>
          </a:p>
          <a:p>
            <a:pPr lvl="1"/>
            <a:r>
              <a:rPr lang="nl-BE" sz="2400" dirty="0"/>
              <a:t>5.3 Introductiespel: Cluedo</a:t>
            </a:r>
          </a:p>
          <a:p>
            <a:pPr lvl="1"/>
            <a:r>
              <a:rPr lang="nl-BE" sz="2400" dirty="0"/>
              <a:t>5.4 De inhoud</a:t>
            </a:r>
          </a:p>
          <a:p>
            <a:r>
              <a:rPr lang="nl-BE" sz="2400" dirty="0"/>
              <a:t>6. De werkplek</a:t>
            </a:r>
          </a:p>
          <a:p>
            <a:r>
              <a:rPr lang="nl-BE" sz="2400" dirty="0"/>
              <a:t>7. Korte samenvatting</a:t>
            </a:r>
          </a:p>
          <a:p>
            <a:pPr marL="274320" lvl="1" indent="0">
              <a:buFont typeface="Garamond" pitchFamily="18" charset="0"/>
              <a:buNone/>
            </a:pPr>
            <a:endParaRPr lang="nl-BE" dirty="0"/>
          </a:p>
        </p:txBody>
      </p:sp>
      <p:pic>
        <p:nvPicPr>
          <p:cNvPr id="7" name="Inhoud">
            <a:hlinkClick r:id="" action="ppaction://media"/>
            <a:extLst>
              <a:ext uri="{FF2B5EF4-FFF2-40B4-BE49-F238E27FC236}">
                <a16:creationId xmlns:a16="http://schemas.microsoft.com/office/drawing/2014/main" id="{B727ECED-B0B4-A407-93A3-4F79B88EB4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3377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500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"/>
    </mc:Choice>
    <mc:Fallback>
      <p:transition advClick="0" advTm="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1D3E4D-BF88-7B92-2E79-793B8065C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7. Korte samenvatting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700E10-2C29-AF93-750B-8F9DE1363F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BE" sz="2800" dirty="0"/>
              <a:t>praktijk</a:t>
            </a:r>
          </a:p>
          <a:p>
            <a:r>
              <a:rPr lang="nl-BE" sz="2800" dirty="0"/>
              <a:t>vorming</a:t>
            </a:r>
          </a:p>
          <a:p>
            <a:pPr lvl="1"/>
            <a:r>
              <a:rPr lang="nl-BE" sz="2800" dirty="0"/>
              <a:t>“Van Lezen naar Beleven” </a:t>
            </a:r>
          </a:p>
          <a:p>
            <a:pPr lvl="1"/>
            <a:r>
              <a:rPr lang="nl-BE" sz="2800" dirty="0" err="1"/>
              <a:t>LeesBeesten</a:t>
            </a:r>
            <a:endParaRPr lang="nl-BE" sz="2800" dirty="0"/>
          </a:p>
          <a:p>
            <a:pPr lvl="1"/>
            <a:r>
              <a:rPr lang="nl-BE" sz="2800" dirty="0"/>
              <a:t>Tania Poppe</a:t>
            </a:r>
          </a:p>
          <a:p>
            <a:r>
              <a:rPr lang="nl-BE" sz="2800" dirty="0"/>
              <a:t>project</a:t>
            </a:r>
          </a:p>
          <a:p>
            <a:pPr lvl="1"/>
            <a:r>
              <a:rPr lang="nl-BE" sz="2800" dirty="0"/>
              <a:t>introductiespel</a:t>
            </a:r>
          </a:p>
          <a:p>
            <a:pPr lvl="1"/>
            <a:r>
              <a:rPr lang="nl-BE" sz="2800" dirty="0"/>
              <a:t>Cluedo: Library Edition</a:t>
            </a: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491AC50-FD7B-B125-E4E7-D5D76FF55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6442" y="371272"/>
            <a:ext cx="3814585" cy="268897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239BE70-C4B9-0274-A654-DA2FDC40FA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652"/>
          <a:stretch/>
        </p:blipFill>
        <p:spPr>
          <a:xfrm>
            <a:off x="8337340" y="3797759"/>
            <a:ext cx="3372787" cy="2538748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85E2883-9143-6611-EF2B-640E495FAA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3377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06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"/>
    </mc:Choice>
    <mc:Fallback>
      <p:transition advClick="0" advTm="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8D3203-8DE2-451E-DD65-E7B46AC8E2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Nog vragen?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B9F9F8D-D1B4-BF93-8041-859F741191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/>
              <a:t>Afstudeerbeurs of mail naar </a:t>
            </a:r>
            <a:r>
              <a:rPr lang="nl-BE" b="0" i="0" dirty="0">
                <a:solidFill>
                  <a:schemeClr val="accent2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kim.van</a:t>
            </a:r>
            <a:r>
              <a:rPr lang="nl-BE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</a:rPr>
              <a:t>.herpe@live.be</a:t>
            </a:r>
            <a:endParaRPr lang="nl-BE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55838DB-7F69-EEF8-4BD4-E600BD39E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220" y="393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347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"/>
    </mc:Choice>
    <mc:Fallback>
      <p:transition advClick="0" advTm="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9EF2C8-0E6C-70C0-1710-721A34D386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Bedankt voor uw aandacht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9B8580A-2CA5-38C0-B7D5-21152A4F0B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/>
              <a:t>Kim Van Herpe</a:t>
            </a:r>
          </a:p>
        </p:txBody>
      </p:sp>
      <p:pic>
        <p:nvPicPr>
          <p:cNvPr id="4" name="Bedankt voor uw aandacht">
            <a:hlinkClick r:id="" action="ppaction://media"/>
            <a:extLst>
              <a:ext uri="{FF2B5EF4-FFF2-40B4-BE49-F238E27FC236}">
                <a16:creationId xmlns:a16="http://schemas.microsoft.com/office/drawing/2014/main" id="{3D9941BC-26CA-F100-6810-514735F6DD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1940" y="2082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10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"/>
    </mc:Choice>
    <mc:Fallback>
      <p:transition advClick="0" advTm="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3E7264-5E07-2E2F-BED8-7C34DC89C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1. Introductie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9F4D163-01F6-727D-4ED8-534ACB4A5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nl-BE" sz="2800" dirty="0"/>
              <a:t>praktijk 400u</a:t>
            </a:r>
          </a:p>
          <a:p>
            <a:r>
              <a:rPr lang="nl-BE" sz="2800" dirty="0"/>
              <a:t>2 x 200u</a:t>
            </a:r>
          </a:p>
          <a:p>
            <a:r>
              <a:rPr lang="nl-BE" sz="2800" dirty="0"/>
              <a:t>deel 1: voorbereiding</a:t>
            </a:r>
          </a:p>
          <a:p>
            <a:r>
              <a:rPr lang="nl-BE" sz="2800" dirty="0"/>
              <a:t>deel 2: uitvoeren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4F32F1A-1904-1E93-E4D7-0F864D8F4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8387" y="2138120"/>
            <a:ext cx="5396813" cy="4045634"/>
          </a:xfrm>
          <a:prstGeom prst="rect">
            <a:avLst/>
          </a:prstGeom>
        </p:spPr>
      </p:pic>
      <p:pic>
        <p:nvPicPr>
          <p:cNvPr id="6" name="Introductie">
            <a:hlinkClick r:id="" action="ppaction://media"/>
            <a:extLst>
              <a:ext uri="{FF2B5EF4-FFF2-40B4-BE49-F238E27FC236}">
                <a16:creationId xmlns:a16="http://schemas.microsoft.com/office/drawing/2014/main" id="{F586FCA3-D4AA-7367-322E-C372ACC97E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3377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13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"/>
    </mc:Choice>
    <mc:Fallback>
      <p:transition advClick="0" advTm="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71FE42-821B-2C42-181A-A594159FF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2. Doelstellingen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180DEBA-52F9-3424-4F3C-7370E2BB6F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sz="3600" dirty="0"/>
              <a:t>vorming</a:t>
            </a:r>
          </a:p>
          <a:p>
            <a:pPr lvl="1"/>
            <a:r>
              <a:rPr lang="nl-BE" sz="3400" dirty="0"/>
              <a:t>doelgroep kiezen</a:t>
            </a:r>
          </a:p>
          <a:p>
            <a:pPr lvl="1"/>
            <a:r>
              <a:rPr lang="nl-BE" sz="3400" dirty="0"/>
              <a:t>vorming bedenken en plannen</a:t>
            </a:r>
            <a:endParaRPr lang="nl-BE" sz="3600" dirty="0"/>
          </a:p>
          <a:p>
            <a:r>
              <a:rPr lang="nl-BE" sz="3600" dirty="0"/>
              <a:t>project</a:t>
            </a:r>
          </a:p>
          <a:p>
            <a:pPr lvl="1"/>
            <a:r>
              <a:rPr lang="nl-BE" sz="3400" dirty="0"/>
              <a:t>project afbakenen</a:t>
            </a:r>
          </a:p>
          <a:p>
            <a:pPr lvl="1"/>
            <a:r>
              <a:rPr lang="nl-BE" sz="3400" dirty="0"/>
              <a:t>project plannen</a:t>
            </a:r>
          </a:p>
          <a:p>
            <a:endParaRPr lang="nl-BE" sz="36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195384A-6846-41B6-8241-04A1C237D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2839" y="4572233"/>
            <a:ext cx="5230182" cy="1678342"/>
          </a:xfrm>
          <a:prstGeom prst="rect">
            <a:avLst/>
          </a:prstGeom>
        </p:spPr>
      </p:pic>
      <p:pic>
        <p:nvPicPr>
          <p:cNvPr id="5" name="Doelstellingen">
            <a:hlinkClick r:id="" action="ppaction://media"/>
            <a:extLst>
              <a:ext uri="{FF2B5EF4-FFF2-40B4-BE49-F238E27FC236}">
                <a16:creationId xmlns:a16="http://schemas.microsoft.com/office/drawing/2014/main" id="{55EF0E70-EC55-F98D-A4AB-82F535A78A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3377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876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"/>
    </mc:Choice>
    <mc:Fallback>
      <p:transition advClick="0" advTm="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857DA8CD-3E18-02A3-15DB-7B025C451314}"/>
              </a:ext>
            </a:extLst>
          </p:cNvPr>
          <p:cNvSpPr txBox="1">
            <a:spLocks/>
          </p:cNvSpPr>
          <p:nvPr/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nl-BE" dirty="0"/>
              <a:t>3. De bibliotheek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C1D527E2-58AE-240F-4E5C-7821F541C43C}"/>
              </a:ext>
            </a:extLst>
          </p:cNvPr>
          <p:cNvSpPr txBox="1">
            <a:spLocks/>
          </p:cNvSpPr>
          <p:nvPr/>
        </p:nvSpPr>
        <p:spPr>
          <a:xfrm>
            <a:off x="1066800" y="2014194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3600" dirty="0"/>
              <a:t>Zottegem</a:t>
            </a:r>
          </a:p>
          <a:p>
            <a:r>
              <a:rPr lang="nl-BE" sz="3600" dirty="0"/>
              <a:t>Route 42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95C4953-ECCE-4F9B-83DA-B36B1C665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6377" y="1328394"/>
            <a:ext cx="4966023" cy="329875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6ECDCC0-C229-85C9-02B8-EFFC2C2674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3511963"/>
            <a:ext cx="3661706" cy="2703443"/>
          </a:xfrm>
          <a:prstGeom prst="rect">
            <a:avLst/>
          </a:prstGeom>
        </p:spPr>
      </p:pic>
      <p:pic>
        <p:nvPicPr>
          <p:cNvPr id="3" name="De bibliotheek">
            <a:hlinkClick r:id="" action="ppaction://media"/>
            <a:extLst>
              <a:ext uri="{FF2B5EF4-FFF2-40B4-BE49-F238E27FC236}">
                <a16:creationId xmlns:a16="http://schemas.microsoft.com/office/drawing/2014/main" id="{CFC7102C-3D0F-43CC-65EA-C1FAF4B1A5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3022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1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"/>
    </mc:Choice>
    <mc:Fallback>
      <p:transition advClick="0" advTm="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10F899-E3B1-69C6-5A66-3C445DD3A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3. De bibliotheek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3E6503F-8A22-E450-4BB5-DE09A69D12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sz="3200" dirty="0"/>
              <a:t>4 verdiepingen </a:t>
            </a:r>
          </a:p>
          <a:p>
            <a:r>
              <a:rPr lang="nl-BE" sz="3200" dirty="0"/>
              <a:t>materialen</a:t>
            </a:r>
          </a:p>
          <a:p>
            <a:r>
              <a:rPr lang="nl-BE" sz="3200" dirty="0"/>
              <a:t>Boekenzolder</a:t>
            </a:r>
          </a:p>
          <a:p>
            <a:r>
              <a:rPr lang="nl-BE" sz="3200" dirty="0"/>
              <a:t>Ridderzaal </a:t>
            </a:r>
          </a:p>
          <a:p>
            <a:r>
              <a:rPr lang="nl-BE" sz="3200" dirty="0"/>
              <a:t>regen</a:t>
            </a:r>
          </a:p>
          <a:p>
            <a:r>
              <a:rPr lang="nl-BE" sz="3200" dirty="0"/>
              <a:t>restauratie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0E457B6-A359-6149-0E57-5B2AEA8D6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2562" y="2531172"/>
            <a:ext cx="4612638" cy="3075816"/>
          </a:xfrm>
          <a:prstGeom prst="rect">
            <a:avLst/>
          </a:prstGeom>
        </p:spPr>
      </p:pic>
      <p:pic>
        <p:nvPicPr>
          <p:cNvPr id="5" name="De bibliotheek">
            <a:hlinkClick r:id="" action="ppaction://media"/>
            <a:extLst>
              <a:ext uri="{FF2B5EF4-FFF2-40B4-BE49-F238E27FC236}">
                <a16:creationId xmlns:a16="http://schemas.microsoft.com/office/drawing/2014/main" id="{CB90C7B6-C242-7303-8D07-7C3E65E95B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3377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01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"/>
    </mc:Choice>
    <mc:Fallback>
      <p:transition advClick="0" advTm="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5C8152-2CE9-11AD-C457-64676C59C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4. De vorming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65DDB856-F4DF-D98C-8C1A-526421001F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420341" y="2475293"/>
            <a:ext cx="5351318" cy="3249015"/>
          </a:xfrm>
          <a:prstGeom prst="rect">
            <a:avLst/>
          </a:prstGeom>
        </p:spPr>
      </p:pic>
      <p:pic>
        <p:nvPicPr>
          <p:cNvPr id="3" name="De vorming">
            <a:hlinkClick r:id="" action="ppaction://media"/>
            <a:extLst>
              <a:ext uri="{FF2B5EF4-FFF2-40B4-BE49-F238E27FC236}">
                <a16:creationId xmlns:a16="http://schemas.microsoft.com/office/drawing/2014/main" id="{72C43CDC-D6E5-71B4-CC1C-03C0E61FFD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3377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52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"/>
    </mc:Choice>
    <mc:Fallback>
      <p:transition advClick="0" advTm="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8A1ADF-5017-06D4-9605-0FCAA672A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4.1 De voorbereiding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1075E68-15D9-259B-2A27-6E58713641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sz="3600" dirty="0"/>
              <a:t>noden van collega’s en de bib</a:t>
            </a:r>
          </a:p>
          <a:p>
            <a:r>
              <a:rPr lang="nl-BE" sz="3600" dirty="0"/>
              <a:t>keuze maken</a:t>
            </a:r>
          </a:p>
          <a:p>
            <a:r>
              <a:rPr lang="nl-BE" sz="3600" dirty="0"/>
              <a:t>offertes aanvragen</a:t>
            </a:r>
          </a:p>
          <a:p>
            <a:r>
              <a:rPr lang="nl-BE" sz="3600" dirty="0"/>
              <a:t>organisaties en bibliotheken contacteren</a:t>
            </a:r>
          </a:p>
          <a:p>
            <a:r>
              <a:rPr lang="nl-BE" sz="3600" dirty="0"/>
              <a:t>rapporteren</a:t>
            </a:r>
          </a:p>
        </p:txBody>
      </p: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41E9F2A-EFA3-402D-E0DD-8C29DC9566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133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870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"/>
    </mc:Choice>
    <mc:Fallback>
      <p:transition advClick="0" advTm="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56723C-3614-6854-0F19-A145D3555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4.2 De vorming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F3CD22A-3F31-DBA2-8FFD-5483D0E45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16752" y="1562947"/>
            <a:ext cx="5468112" cy="1022774"/>
          </a:xfrm>
        </p:spPr>
        <p:txBody>
          <a:bodyPr>
            <a:noAutofit/>
          </a:bodyPr>
          <a:lstStyle/>
          <a:p>
            <a:r>
              <a:rPr lang="nl-BE" sz="3600" dirty="0"/>
              <a:t>Van Lezen naar Beleven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86DF5D3-E1D4-DB22-950D-21E940D356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9848" y="2585038"/>
            <a:ext cx="4754880" cy="3371260"/>
          </a:xfrm>
        </p:spPr>
        <p:txBody>
          <a:bodyPr>
            <a:normAutofit/>
          </a:bodyPr>
          <a:lstStyle/>
          <a:p>
            <a:r>
              <a:rPr lang="nl-BE" sz="3600" dirty="0">
                <a:hlinkClick r:id="rId5"/>
              </a:rPr>
              <a:t>De </a:t>
            </a:r>
            <a:r>
              <a:rPr lang="nl-BE" sz="3600" dirty="0" err="1">
                <a:hlinkClick r:id="rId5"/>
              </a:rPr>
              <a:t>LeesBeesten</a:t>
            </a:r>
            <a:endParaRPr lang="nl-BE" sz="3600" dirty="0"/>
          </a:p>
          <a:p>
            <a:r>
              <a:rPr lang="nl-BE" sz="3600" dirty="0"/>
              <a:t>Tania Poppe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DE3CD43-B00E-123B-2A98-9C65C8AD7E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8926" y="2904254"/>
            <a:ext cx="4413226" cy="2732828"/>
          </a:xfrm>
          <a:prstGeom prst="rect">
            <a:avLst/>
          </a:prstGeom>
        </p:spPr>
      </p:pic>
      <p:pic>
        <p:nvPicPr>
          <p:cNvPr id="5" name="De vorming">
            <a:hlinkClick r:id="" action="ppaction://media"/>
            <a:extLst>
              <a:ext uri="{FF2B5EF4-FFF2-40B4-BE49-F238E27FC236}">
                <a16:creationId xmlns:a16="http://schemas.microsoft.com/office/drawing/2014/main" id="{FB3E4868-A974-E2D3-5577-AE6F3B740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" y="1878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490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"/>
    </mc:Choice>
    <mc:Fallback>
      <p:transition advClick="0" advTm="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ushVTI">
  <a:themeElements>
    <a:clrScheme name="AnalogousFromDarkSeedLeftStep">
      <a:dk1>
        <a:srgbClr val="000000"/>
      </a:dk1>
      <a:lt1>
        <a:srgbClr val="FFFFFF"/>
      </a:lt1>
      <a:dk2>
        <a:srgbClr val="1C2031"/>
      </a:dk2>
      <a:lt2>
        <a:srgbClr val="F1F3F0"/>
      </a:lt2>
      <a:accent1>
        <a:srgbClr val="CB29E7"/>
      </a:accent1>
      <a:accent2>
        <a:srgbClr val="6C1CD6"/>
      </a:accent2>
      <a:accent3>
        <a:srgbClr val="2C29E7"/>
      </a:accent3>
      <a:accent4>
        <a:srgbClr val="1763D5"/>
      </a:accent4>
      <a:accent5>
        <a:srgbClr val="27BBDC"/>
      </a:accent5>
      <a:accent6>
        <a:srgbClr val="15C39B"/>
      </a:accent6>
      <a:hlink>
        <a:srgbClr val="3F92BF"/>
      </a:hlink>
      <a:folHlink>
        <a:srgbClr val="7F7F7F"/>
      </a:folHlink>
    </a:clrScheme>
    <a:fontScheme name="Custom 3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2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B12585329F0C64C95160DEADEDD2593" ma:contentTypeVersion="7" ma:contentTypeDescription="Create a new document." ma:contentTypeScope="" ma:versionID="f4d0b546967881e6fef900bbb7f451bd">
  <xsd:schema xmlns:xsd="http://www.w3.org/2001/XMLSchema" xmlns:xs="http://www.w3.org/2001/XMLSchema" xmlns:p="http://schemas.microsoft.com/office/2006/metadata/properties" xmlns:ns3="a1fc8ffb-02a7-4d55-ab8a-a72176a3bada" xmlns:ns4="4b6ba001-5862-4f86-bdc5-0e49c0a9e1ad" targetNamespace="http://schemas.microsoft.com/office/2006/metadata/properties" ma:root="true" ma:fieldsID="6bd02aab16304fb8a9ab62ba48eaaf89" ns3:_="" ns4:_="">
    <xsd:import namespace="a1fc8ffb-02a7-4d55-ab8a-a72176a3bada"/>
    <xsd:import namespace="4b6ba001-5862-4f86-bdc5-0e49c0a9e1a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fc8ffb-02a7-4d55-ab8a-a72176a3ba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6ba001-5862-4f86-bdc5-0e49c0a9e1a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EADCCDB-D4A5-4607-AF0C-9D8BED042AC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AAC648E-6D30-40CE-A134-3169647DB243}">
  <ds:schemaRefs>
    <ds:schemaRef ds:uri="4b6ba001-5862-4f86-bdc5-0e49c0a9e1ad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  <ds:schemaRef ds:uri="http://purl.org/dc/terms/"/>
    <ds:schemaRef ds:uri="a1fc8ffb-02a7-4d55-ab8a-a72176a3bada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0B222A3B-BF7F-4CC0-B577-847C72EE5E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1fc8ffb-02a7-4d55-ab8a-a72176a3bada"/>
    <ds:schemaRef ds:uri="4b6ba001-5862-4f86-bdc5-0e49c0a9e1a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1064</TotalTime>
  <Words>325</Words>
  <Application>Microsoft Office PowerPoint</Application>
  <PresentationFormat>Breedbeeld</PresentationFormat>
  <Paragraphs>118</Paragraphs>
  <Slides>22</Slides>
  <Notes>1</Notes>
  <HiddenSlides>0</HiddenSlides>
  <MMClips>22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22</vt:i4>
      </vt:variant>
    </vt:vector>
  </HeadingPairs>
  <TitlesOfParts>
    <vt:vector size="29" baseType="lpstr">
      <vt:lpstr>Arial</vt:lpstr>
      <vt:lpstr>Calibri</vt:lpstr>
      <vt:lpstr>Century Gothic</vt:lpstr>
      <vt:lpstr>Garamond</vt:lpstr>
      <vt:lpstr>Segoe UI</vt:lpstr>
      <vt:lpstr>BrushVTI</vt:lpstr>
      <vt:lpstr>Savon</vt:lpstr>
      <vt:lpstr>Jongeren @ de bib</vt:lpstr>
      <vt:lpstr>Inhoud</vt:lpstr>
      <vt:lpstr>1. Introductie</vt:lpstr>
      <vt:lpstr>2. Doelstellingen</vt:lpstr>
      <vt:lpstr>PowerPoint-presentatie</vt:lpstr>
      <vt:lpstr>3. De bibliotheek</vt:lpstr>
      <vt:lpstr>4. De vorming</vt:lpstr>
      <vt:lpstr>4.1 De voorbereiding</vt:lpstr>
      <vt:lpstr>4.2 De vorming</vt:lpstr>
      <vt:lpstr>4.3 Inhoud van de vorming</vt:lpstr>
      <vt:lpstr>4.4 Dag van de vorming</vt:lpstr>
      <vt:lpstr>4.4 Dag van de vorming</vt:lpstr>
      <vt:lpstr>5. Het project</vt:lpstr>
      <vt:lpstr>5.1 De voorbereiding</vt:lpstr>
      <vt:lpstr>5.2 De planning</vt:lpstr>
      <vt:lpstr>5.3 Introductiespel: Cluedo</vt:lpstr>
      <vt:lpstr>5.4 De inhoud</vt:lpstr>
      <vt:lpstr>6. De werkplek</vt:lpstr>
      <vt:lpstr>6. De werkplek</vt:lpstr>
      <vt:lpstr>7. Korte samenvatting</vt:lpstr>
      <vt:lpstr>Nog vragen?</vt:lpstr>
      <vt:lpstr>Bedankt voor uw aandacht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Jongeren @ de bib</dc:title>
  <dc:creator>kim van herpe</dc:creator>
  <cp:lastModifiedBy>Jan Van Hee</cp:lastModifiedBy>
  <cp:revision>22</cp:revision>
  <dcterms:created xsi:type="dcterms:W3CDTF">2022-05-20T13:14:08Z</dcterms:created>
  <dcterms:modified xsi:type="dcterms:W3CDTF">2022-08-18T17:43:15Z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0x010100AB12585329F0C64C95160DEADEDD2593</vt:lpwstr>
  </property>
</Properties>
</file>